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Geist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Geist-regular.fntdata"/><Relationship Id="rId14" Type="http://schemas.openxmlformats.org/officeDocument/2006/relationships/slide" Target="slides/slide10.xml"/><Relationship Id="rId16" Type="http://schemas.openxmlformats.org/officeDocument/2006/relationships/font" Target="fonts/Geis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7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11" Type="http://schemas.openxmlformats.org/officeDocument/2006/relationships/image" Target="../media/image30.png"/><Relationship Id="rId10" Type="http://schemas.openxmlformats.org/officeDocument/2006/relationships/image" Target="../media/image25.png"/><Relationship Id="rId12" Type="http://schemas.openxmlformats.org/officeDocument/2006/relationships/image" Target="../media/image29.png"/><Relationship Id="rId9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7" Type="http://schemas.openxmlformats.org/officeDocument/2006/relationships/image" Target="../media/image41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793790" y="2047994"/>
            <a:ext cx="689848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生成式AI在智慧農業的應用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793790" y="3096935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人工智慧技術正在徹底改變傳統農業的面貌，尤其是生成式AI的出現，為智慧農業注入了全新的活力與可能性。本簡報將帶您深入探討生成式AI如何賦能農業永續發展，創造傳統農業與人工智慧融合的嶄新未來。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793790" y="4440793"/>
            <a:ext cx="7556421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從精準灌溉到病蟲害預警，從新品種開發到自動化農場管理，生成式AI正以前所未有的方式解決農業生產中的關鍵挑戰，推動農業走向更高效、更永續的發展道路。</a:t>
            </a:r>
            <a:endParaRPr b="0" i="0" sz="17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7987308" y="5801558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4928" y="5809178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5825728" y="5784652"/>
            <a:ext cx="2048232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Geist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投稿人：婉柔 劉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7" name="Google Shape;2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3519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/>
          <p:nvPr/>
        </p:nvSpPr>
        <p:spPr>
          <a:xfrm>
            <a:off x="6107906" y="488275"/>
            <a:ext cx="4439841" cy="55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450"/>
              <a:buFont typeface="Arial"/>
              <a:buNone/>
            </a:pPr>
            <a:r>
              <a:rPr b="1" i="0" lang="en-US" sz="34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挑戰與未來展望</a:t>
            </a:r>
            <a:endParaRPr b="0" i="0" sz="3450" u="none" cap="none" strike="noStrike"/>
          </a:p>
        </p:txBody>
      </p:sp>
      <p:sp>
        <p:nvSpPr>
          <p:cNvPr id="259" name="Google Shape;259;p22"/>
          <p:cNvSpPr/>
          <p:nvPr/>
        </p:nvSpPr>
        <p:spPr>
          <a:xfrm>
            <a:off x="6107906" y="1309568"/>
            <a:ext cx="3861673" cy="2077522"/>
          </a:xfrm>
          <a:prstGeom prst="roundRect">
            <a:avLst>
              <a:gd fmla="val 769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2"/>
          <p:cNvSpPr/>
          <p:nvPr/>
        </p:nvSpPr>
        <p:spPr>
          <a:xfrm>
            <a:off x="6293048" y="1494711"/>
            <a:ext cx="2219920" cy="277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當前挑戰</a:t>
            </a:r>
            <a:endParaRPr b="0" i="0" sz="1700" u="none" cap="none" strike="noStrike"/>
          </a:p>
        </p:txBody>
      </p:sp>
      <p:sp>
        <p:nvSpPr>
          <p:cNvPr id="261" name="Google Shape;261;p22"/>
          <p:cNvSpPr/>
          <p:nvPr/>
        </p:nvSpPr>
        <p:spPr>
          <a:xfrm>
            <a:off x="6293048" y="1878687"/>
            <a:ext cx="3491389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數據隱私與安全問題</a:t>
            </a:r>
            <a:endParaRPr b="0" i="0" sz="1350" u="none" cap="none" strike="noStrike"/>
          </a:p>
        </p:txBody>
      </p:sp>
      <p:sp>
        <p:nvSpPr>
          <p:cNvPr id="262" name="Google Shape;262;p22"/>
          <p:cNvSpPr/>
          <p:nvPr/>
        </p:nvSpPr>
        <p:spPr>
          <a:xfrm>
            <a:off x="6293048" y="2225040"/>
            <a:ext cx="3491389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基礎設施建設不足</a:t>
            </a:r>
            <a:endParaRPr b="0" i="0" sz="1350" u="none" cap="none" strike="noStrike"/>
          </a:p>
        </p:txBody>
      </p:sp>
      <p:sp>
        <p:nvSpPr>
          <p:cNvPr id="263" name="Google Shape;263;p22"/>
          <p:cNvSpPr/>
          <p:nvPr/>
        </p:nvSpPr>
        <p:spPr>
          <a:xfrm>
            <a:off x="6293048" y="2571393"/>
            <a:ext cx="3491389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農民數位技能差距</a:t>
            </a:r>
            <a:endParaRPr b="0" i="0" sz="1350" u="none" cap="none" strike="noStrike"/>
          </a:p>
        </p:txBody>
      </p:sp>
      <p:sp>
        <p:nvSpPr>
          <p:cNvPr id="264" name="Google Shape;264;p22"/>
          <p:cNvSpPr/>
          <p:nvPr/>
        </p:nvSpPr>
        <p:spPr>
          <a:xfrm>
            <a:off x="6293048" y="2917746"/>
            <a:ext cx="3491389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初期投資成本高</a:t>
            </a:r>
            <a:endParaRPr b="0" i="0" sz="1350" u="none" cap="none" strike="noStrike"/>
          </a:p>
        </p:txBody>
      </p:sp>
      <p:sp>
        <p:nvSpPr>
          <p:cNvPr id="265" name="Google Shape;265;p22"/>
          <p:cNvSpPr/>
          <p:nvPr/>
        </p:nvSpPr>
        <p:spPr>
          <a:xfrm>
            <a:off x="10147102" y="1309568"/>
            <a:ext cx="3861792" cy="2077522"/>
          </a:xfrm>
          <a:prstGeom prst="roundRect">
            <a:avLst>
              <a:gd fmla="val 769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/>
          <p:nvPr/>
        </p:nvSpPr>
        <p:spPr>
          <a:xfrm>
            <a:off x="10332244" y="1494711"/>
            <a:ext cx="2219920" cy="277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關鍵技術趨勢</a:t>
            </a:r>
            <a:endParaRPr b="0" i="0" sz="1700" u="none" cap="none" strike="noStrike"/>
          </a:p>
        </p:txBody>
      </p:sp>
      <p:sp>
        <p:nvSpPr>
          <p:cNvPr id="267" name="Google Shape;267;p22"/>
          <p:cNvSpPr/>
          <p:nvPr/>
        </p:nvSpPr>
        <p:spPr>
          <a:xfrm>
            <a:off x="10332244" y="1878687"/>
            <a:ext cx="3491508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5G/6G通訊與AI深度融合</a:t>
            </a:r>
            <a:endParaRPr b="0" i="0" sz="1350" u="none" cap="none" strike="noStrike"/>
          </a:p>
        </p:txBody>
      </p:sp>
      <p:sp>
        <p:nvSpPr>
          <p:cNvPr id="268" name="Google Shape;268;p22"/>
          <p:cNvSpPr/>
          <p:nvPr/>
        </p:nvSpPr>
        <p:spPr>
          <a:xfrm>
            <a:off x="10332244" y="2225040"/>
            <a:ext cx="3491508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邊緣計算強化即時決策</a:t>
            </a:r>
            <a:endParaRPr b="0" i="0" sz="1350" u="none" cap="none" strike="noStrike"/>
          </a:p>
        </p:txBody>
      </p:sp>
      <p:sp>
        <p:nvSpPr>
          <p:cNvPr id="269" name="Google Shape;269;p22"/>
          <p:cNvSpPr/>
          <p:nvPr/>
        </p:nvSpPr>
        <p:spPr>
          <a:xfrm>
            <a:off x="10332244" y="2571393"/>
            <a:ext cx="3491508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低成本IoT感測器普及</a:t>
            </a:r>
            <a:endParaRPr b="0" i="0" sz="1350" u="none" cap="none" strike="noStrike"/>
          </a:p>
        </p:txBody>
      </p:sp>
      <p:sp>
        <p:nvSpPr>
          <p:cNvPr id="270" name="Google Shape;270;p22"/>
          <p:cNvSpPr/>
          <p:nvPr/>
        </p:nvSpPr>
        <p:spPr>
          <a:xfrm>
            <a:off x="10332244" y="2917746"/>
            <a:ext cx="3491508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開源AI模型降低使用門檻</a:t>
            </a:r>
            <a:endParaRPr b="0" i="0" sz="1350" u="none" cap="none" strike="noStrike"/>
          </a:p>
        </p:txBody>
      </p:sp>
      <p:sp>
        <p:nvSpPr>
          <p:cNvPr id="271" name="Google Shape;271;p22"/>
          <p:cNvSpPr/>
          <p:nvPr/>
        </p:nvSpPr>
        <p:spPr>
          <a:xfrm>
            <a:off x="6107906" y="3564612"/>
            <a:ext cx="7900988" cy="2077522"/>
          </a:xfrm>
          <a:prstGeom prst="roundRect">
            <a:avLst>
              <a:gd fmla="val 769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"/>
          <p:cNvSpPr/>
          <p:nvPr/>
        </p:nvSpPr>
        <p:spPr>
          <a:xfrm>
            <a:off x="6293048" y="3749754"/>
            <a:ext cx="2219920" cy="277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市場前景</a:t>
            </a:r>
            <a:endParaRPr b="0" i="0" sz="1700" u="none" cap="none" strike="noStrike"/>
          </a:p>
        </p:txBody>
      </p:sp>
      <p:sp>
        <p:nvSpPr>
          <p:cNvPr id="273" name="Google Shape;273;p22"/>
          <p:cNvSpPr/>
          <p:nvPr/>
        </p:nvSpPr>
        <p:spPr>
          <a:xfrm>
            <a:off x="6293048" y="4133731"/>
            <a:ext cx="7530703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智慧農業年複合增長率達23%</a:t>
            </a:r>
            <a:endParaRPr b="0" i="0" sz="1350" u="none" cap="none" strike="noStrike"/>
          </a:p>
        </p:txBody>
      </p:sp>
      <p:sp>
        <p:nvSpPr>
          <p:cNvPr id="274" name="Google Shape;274;p22"/>
          <p:cNvSpPr/>
          <p:nvPr/>
        </p:nvSpPr>
        <p:spPr>
          <a:xfrm>
            <a:off x="6293048" y="4480084"/>
            <a:ext cx="7530703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至2030年市場規模突破2000億美元</a:t>
            </a:r>
            <a:endParaRPr b="0" i="0" sz="1350" u="none" cap="none" strike="noStrike"/>
          </a:p>
        </p:txBody>
      </p:sp>
      <p:sp>
        <p:nvSpPr>
          <p:cNvPr id="275" name="Google Shape;275;p22"/>
          <p:cNvSpPr/>
          <p:nvPr/>
        </p:nvSpPr>
        <p:spPr>
          <a:xfrm>
            <a:off x="6293048" y="4826437"/>
            <a:ext cx="7530703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亞太地區成為增長最快市場</a:t>
            </a:r>
            <a:endParaRPr b="0" i="0" sz="1350" u="none" cap="none" strike="noStrike"/>
          </a:p>
        </p:txBody>
      </p:sp>
      <p:sp>
        <p:nvSpPr>
          <p:cNvPr id="276" name="Google Shape;276;p22"/>
          <p:cNvSpPr/>
          <p:nvPr/>
        </p:nvSpPr>
        <p:spPr>
          <a:xfrm>
            <a:off x="6293048" y="5172789"/>
            <a:ext cx="7530703" cy="2842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Char char="•"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中小農戶採用率快速提升</a:t>
            </a:r>
            <a:endParaRPr b="0" i="0" sz="1350" u="none" cap="none" strike="noStrike"/>
          </a:p>
        </p:txBody>
      </p:sp>
      <p:sp>
        <p:nvSpPr>
          <p:cNvPr id="277" name="Google Shape;277;p22"/>
          <p:cNvSpPr/>
          <p:nvPr/>
        </p:nvSpPr>
        <p:spPr>
          <a:xfrm>
            <a:off x="6107906" y="5841921"/>
            <a:ext cx="7900988" cy="852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None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展望未來，生成式AI與農業的融合將進一步深化，從單點技術應用發展為全面的智慧農業生態系統。隨著技術成熟度提高和成本降低，智慧農業將從大型農場逐漸普及到中小型農戶，真正實現農業的全面數位化轉型。</a:t>
            </a:r>
            <a:endParaRPr b="0" i="0" sz="1350" u="none" cap="none" strike="noStrike"/>
          </a:p>
        </p:txBody>
      </p:sp>
      <p:sp>
        <p:nvSpPr>
          <p:cNvPr id="278" name="Google Shape;278;p22"/>
          <p:cNvSpPr/>
          <p:nvPr/>
        </p:nvSpPr>
        <p:spPr>
          <a:xfrm>
            <a:off x="6107906" y="6894314"/>
            <a:ext cx="7900988" cy="8526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None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這一轉型不僅將提高農業生產效率，還將改變農業從業者的工作方式和技能需求，推動整個農業產業鏈的升級和重構。生成式AI將成為農業永續發展的關鍵驅動力，為解決全球糧食安全和環境挑戰提供強有力的技術支持。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575548" y="452199"/>
            <a:ext cx="4111228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什麼是生成式AI？</a:t>
            </a:r>
            <a:endParaRPr b="0" i="0" sz="32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575548" y="1360646"/>
            <a:ext cx="6539032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生成式AI是人工智慧領域中的一項革命性技術，它能夠根據現有資料創造全新的數據、內容或解決方案。與傳統AI主要專注於識別和分類不同，生成式AI更強調其創造性，能夠產生前所未有的輸出結果。</a:t>
            </a:r>
            <a:endParaRPr b="0" i="0" sz="12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575548" y="2297668"/>
            <a:ext cx="6539032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這種技術通過深度學習演算法分析大量資料，掌握其中的模式和規律，進而生成符合特定條件的新內容。在農業領域，生成式AI可以模擬氣候變化、預測作物生長狀況，甚至設計最佳的農場管理策略。</a:t>
            </a:r>
            <a:endParaRPr b="0" i="0" sz="1250" u="none" cap="none" strike="noStrike"/>
          </a:p>
        </p:txBody>
      </p:sp>
      <p:pic>
        <p:nvPicPr>
          <p:cNvPr descr="preencoded.png"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3440" y="1397556"/>
            <a:ext cx="6539032" cy="447401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575548" y="7517606"/>
            <a:ext cx="13479304" cy="22860"/>
          </a:xfrm>
          <a:prstGeom prst="roundRect">
            <a:avLst>
              <a:gd fmla="val 647440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3198138" y="7024390"/>
            <a:ext cx="22860" cy="493276"/>
          </a:xfrm>
          <a:prstGeom prst="roundRect">
            <a:avLst>
              <a:gd fmla="val 647440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3024664" y="7332643"/>
            <a:ext cx="369927" cy="369927"/>
          </a:xfrm>
          <a:prstGeom prst="roundRect">
            <a:avLst>
              <a:gd fmla="val 4000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3086279" y="7363420"/>
            <a:ext cx="246578" cy="308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90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2181827" y="6532375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數據收集</a:t>
            </a:r>
            <a:endParaRPr b="0" i="0" sz="16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39861" y="6887896"/>
            <a:ext cx="4939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從各種來源收集農業相關數據</a:t>
            </a:r>
            <a:endParaRPr b="0" i="0" sz="12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5935028" y="7517547"/>
            <a:ext cx="22860" cy="493276"/>
          </a:xfrm>
          <a:prstGeom prst="roundRect">
            <a:avLst>
              <a:gd fmla="val 647440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761553" y="7332643"/>
            <a:ext cx="369927" cy="369927"/>
          </a:xfrm>
          <a:prstGeom prst="roundRect">
            <a:avLst>
              <a:gd fmla="val 4000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5823168" y="7363420"/>
            <a:ext cx="246578" cy="308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9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4918829" y="7988233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模式學習</a:t>
            </a:r>
            <a:endParaRPr b="0" i="0" sz="160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3476863" y="8530828"/>
            <a:ext cx="4939546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AI系統識別並學習數據中的規律</a:t>
            </a:r>
            <a:endParaRPr b="0" i="0" sz="12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8672036" y="7024390"/>
            <a:ext cx="22860" cy="493276"/>
          </a:xfrm>
          <a:prstGeom prst="roundRect">
            <a:avLst>
              <a:gd fmla="val 647440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8498562" y="7332643"/>
            <a:ext cx="369927" cy="369927"/>
          </a:xfrm>
          <a:prstGeom prst="roundRect">
            <a:avLst>
              <a:gd fmla="val 4000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8560177" y="7363420"/>
            <a:ext cx="246578" cy="308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90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7655713" y="6532375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模型訓練</a:t>
            </a:r>
            <a:endParaRPr b="0" i="0" sz="160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6213747" y="6887896"/>
            <a:ext cx="4939500" cy="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系統反覆優化其預測能力</a:t>
            </a:r>
            <a:endParaRPr b="0" i="0" sz="125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11408926" y="7517547"/>
            <a:ext cx="22860" cy="493276"/>
          </a:xfrm>
          <a:prstGeom prst="roundRect">
            <a:avLst>
              <a:gd fmla="val 647440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11235452" y="7332643"/>
            <a:ext cx="369927" cy="369927"/>
          </a:xfrm>
          <a:prstGeom prst="roundRect">
            <a:avLst>
              <a:gd fmla="val 40009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/>
          <p:nvPr/>
        </p:nvSpPr>
        <p:spPr>
          <a:xfrm>
            <a:off x="11297067" y="7363420"/>
            <a:ext cx="246578" cy="308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90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10392541" y="7907183"/>
            <a:ext cx="20556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生成新內容</a:t>
            </a:r>
            <a:endParaRPr b="0" i="0" sz="160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8950762" y="8530828"/>
            <a:ext cx="4939546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250"/>
              <a:buFont typeface="Geist"/>
              <a:buNone/>
            </a:pPr>
            <a:r>
              <a:rPr b="0" i="0" lang="en-US" sz="12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創造新的解決方案或預測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968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/>
          <p:nvPr/>
        </p:nvSpPr>
        <p:spPr>
          <a:xfrm>
            <a:off x="748784" y="760214"/>
            <a:ext cx="5348764" cy="668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200"/>
              <a:buFont typeface="Arial"/>
              <a:buNone/>
            </a:pPr>
            <a:r>
              <a:rPr b="1" i="0" lang="en-US" sz="42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智慧農業的痛點與機遇</a:t>
            </a:r>
            <a:endParaRPr b="0" i="0" sz="4200" u="none" cap="none" strike="noStrike"/>
          </a:p>
        </p:txBody>
      </p:sp>
      <p:pic>
        <p:nvPicPr>
          <p:cNvPr descr="preencoded.png"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784" y="1749623"/>
            <a:ext cx="534829" cy="53482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/>
          <p:nvPr/>
        </p:nvSpPr>
        <p:spPr>
          <a:xfrm>
            <a:off x="1551027" y="1876544"/>
            <a:ext cx="1568291" cy="6684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環境不確定性</a:t>
            </a:r>
            <a:endParaRPr b="0" i="0" sz="210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1551027" y="2673310"/>
            <a:ext cx="1568291" cy="1369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氣候變化帶來的極端天氣事件增加了農業生產的不確定性</a:t>
            </a:r>
            <a:endParaRPr b="0" i="0" sz="1650" u="none" cap="none" strike="noStrike"/>
          </a:p>
        </p:txBody>
      </p:sp>
      <p:pic>
        <p:nvPicPr>
          <p:cNvPr descr="preencoded.png" id="103" name="Google Shape;10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86733" y="1749623"/>
            <a:ext cx="534829" cy="53482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4188976" y="1876544"/>
            <a:ext cx="1568291" cy="334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資源浪費</a:t>
            </a:r>
            <a:endParaRPr b="0" i="0" sz="210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4188976" y="2339102"/>
            <a:ext cx="1568291" cy="17115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傳統農業在水資源和肥料使用上往往缺乏精準性，導致過度使用或分配不均</a:t>
            </a:r>
            <a:endParaRPr b="0" i="0" sz="1650" u="none" cap="none" strike="noStrike"/>
          </a:p>
        </p:txBody>
      </p:sp>
      <p:pic>
        <p:nvPicPr>
          <p:cNvPr descr="preencoded.png" id="106" name="Google Shape;106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24682" y="1749623"/>
            <a:ext cx="534829" cy="53482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/>
          <p:nvPr/>
        </p:nvSpPr>
        <p:spPr>
          <a:xfrm>
            <a:off x="6826925" y="1876544"/>
            <a:ext cx="1568291" cy="334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病蟲害管理</a:t>
            </a:r>
            <a:endParaRPr b="0" i="0" sz="210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6826925" y="2339102"/>
            <a:ext cx="1568291" cy="1369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病蟲害難以及時發現和準確預警，常造成大面積作物損失</a:t>
            </a:r>
            <a:endParaRPr b="0" i="0" sz="1650" u="none" cap="none" strike="noStrike"/>
          </a:p>
        </p:txBody>
      </p:sp>
      <p:pic>
        <p:nvPicPr>
          <p:cNvPr descr="preencoded.png" id="109" name="Google Shape;10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48784" y="4585454"/>
            <a:ext cx="534829" cy="53482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1551027" y="4712375"/>
            <a:ext cx="1568291" cy="334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勞動力短缺</a:t>
            </a:r>
            <a:endParaRPr b="0" i="0" sz="2100" u="none" cap="none" strike="noStrike"/>
          </a:p>
        </p:txBody>
      </p:sp>
      <p:sp>
        <p:nvSpPr>
          <p:cNvPr id="111" name="Google Shape;111;p15"/>
          <p:cNvSpPr/>
          <p:nvPr/>
        </p:nvSpPr>
        <p:spPr>
          <a:xfrm>
            <a:off x="1551027" y="5174932"/>
            <a:ext cx="1568291" cy="1369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農村人口老齡化和城市化導致農業勞動力持續短缺</a:t>
            </a:r>
            <a:endParaRPr b="0" i="0" sz="165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748784" y="6784777"/>
            <a:ext cx="7646432" cy="6846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Geist"/>
              <a:buNone/>
            </a:pPr>
            <a:r>
              <a:rPr b="0" i="0" lang="en-US" sz="16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生成式AI通過數據化和智能化手段，能夠有效解決這些痛點，將傳統農業轉變為精準、高效、可持續的智慧農業，創造巨大的發展機遇。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793790" y="121717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450"/>
              <a:buFont typeface="Arial"/>
              <a:buNone/>
            </a:pPr>
            <a:r>
              <a:rPr b="1" i="0" lang="en-US" sz="44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生成式AI應用範圍</a:t>
            </a:r>
            <a:endParaRPr b="0" i="0" sz="44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2313861" y="287154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新品種開發</a:t>
            </a:r>
            <a:endParaRPr b="0" i="0" sz="220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793790" y="3361968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模擬上千種遺傳組合，預測最佳作物特性</a:t>
            </a:r>
            <a:endParaRPr b="0" i="0" sz="1750" u="none" cap="none" strike="noStrike"/>
          </a:p>
        </p:txBody>
      </p:sp>
      <p:pic>
        <p:nvPicPr>
          <p:cNvPr descr="preencoded.png"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9258" y="2379583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5609868" y="2888933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3" name="Google Shape;1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5721" y="3012877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9481304" y="238767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生長環境模擬</a:t>
            </a:r>
            <a:endParaRPr b="0" i="0" sz="220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9481304" y="2878098"/>
            <a:ext cx="435530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根據歷史數據自動優化溫度、濕度和光照等環境參數</a:t>
            </a:r>
            <a:endParaRPr b="0" i="0" sz="1750" u="none" cap="none" strike="noStrike"/>
          </a:p>
        </p:txBody>
      </p:sp>
      <p:pic>
        <p:nvPicPr>
          <p:cNvPr descr="preencoded.png" id="126" name="Google Shape;12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9258" y="2379583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7574756" y="2250519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8" name="Google Shape;12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0609" y="2374463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9594771" y="396025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農場規模優化</a:t>
            </a:r>
            <a:endParaRPr b="0" i="0" sz="2200" u="none" cap="none" strike="noStrike"/>
          </a:p>
        </p:txBody>
      </p:sp>
      <p:sp>
        <p:nvSpPr>
          <p:cNvPr id="130" name="Google Shape;130;p16"/>
          <p:cNvSpPr/>
          <p:nvPr/>
        </p:nvSpPr>
        <p:spPr>
          <a:xfrm>
            <a:off x="9594771" y="4450675"/>
            <a:ext cx="4241840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生成最佳種植佈局和資源配置方案</a:t>
            </a:r>
            <a:endParaRPr b="0" i="0" sz="1750" u="none" cap="none" strike="noStrike"/>
          </a:p>
        </p:txBody>
      </p:sp>
      <p:pic>
        <p:nvPicPr>
          <p:cNvPr descr="preencoded.png" id="131" name="Google Shape;131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89258" y="2379583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8789075" y="3922038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3" name="Google Shape;133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44928" y="4045982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9481304" y="51699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單元決策支援</a:t>
            </a:r>
            <a:endParaRPr b="0" i="0" sz="2200" u="none" cap="none" strike="noStrike"/>
          </a:p>
        </p:txBody>
      </p:sp>
      <p:sp>
        <p:nvSpPr>
          <p:cNvPr id="135" name="Google Shape;135;p16"/>
          <p:cNvSpPr/>
          <p:nvPr/>
        </p:nvSpPr>
        <p:spPr>
          <a:xfrm>
            <a:off x="9481304" y="5660350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精準預測施肥、灌溉最佳時機和用量</a:t>
            </a:r>
            <a:endParaRPr b="0" i="0" sz="1750" u="none" cap="none" strike="noStrike"/>
          </a:p>
        </p:txBody>
      </p:sp>
      <p:pic>
        <p:nvPicPr>
          <p:cNvPr descr="preencoded.png" id="136" name="Google Shape;136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89258" y="2379583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7574756" y="5593437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8" name="Google Shape;138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30609" y="5717381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/>
          <p:nvPr/>
        </p:nvSpPr>
        <p:spPr>
          <a:xfrm>
            <a:off x="2313861" y="486751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200"/>
              <a:buFont typeface="Arial"/>
              <a:buNone/>
            </a:pPr>
            <a:r>
              <a:rPr b="1" i="0" lang="en-US" sz="22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病蟲害預警</a:t>
            </a:r>
            <a:endParaRPr b="0" i="0" sz="2200" u="none" cap="none" strike="noStrike"/>
          </a:p>
        </p:txBody>
      </p:sp>
      <p:sp>
        <p:nvSpPr>
          <p:cNvPr id="140" name="Google Shape;140;p16"/>
          <p:cNvSpPr/>
          <p:nvPr/>
        </p:nvSpPr>
        <p:spPr>
          <a:xfrm>
            <a:off x="793790" y="5357932"/>
            <a:ext cx="435530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提前預測病蟲害爆發風險並提供防治建議</a:t>
            </a:r>
            <a:endParaRPr b="0" i="0" sz="1750" u="none" cap="none" strike="noStrike"/>
          </a:p>
        </p:txBody>
      </p:sp>
      <p:pic>
        <p:nvPicPr>
          <p:cNvPr descr="preencoded.png" id="141" name="Google Shape;141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89258" y="2379583"/>
            <a:ext cx="3651885" cy="365188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/>
          <p:nvPr/>
        </p:nvSpPr>
        <p:spPr>
          <a:xfrm>
            <a:off x="5609868" y="4955024"/>
            <a:ext cx="566976" cy="566976"/>
          </a:xfrm>
          <a:prstGeom prst="roundRect">
            <a:avLst>
              <a:gd fmla="val 1611154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3" name="Google Shape;143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65721" y="5078968"/>
            <a:ext cx="255151" cy="31896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6"/>
          <p:cNvSpPr/>
          <p:nvPr/>
        </p:nvSpPr>
        <p:spPr>
          <a:xfrm>
            <a:off x="793790" y="6286619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50"/>
              <a:buFont typeface="Geist"/>
              <a:buNone/>
            </a:pPr>
            <a:r>
              <a:rPr b="0" i="0" lang="en-US" sz="17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生成式AI在智慧農業領域的應用範圍極為廣泛，從農作物生命週期的最初階段到最終收穫，都可以找到生成式AI的身影。這些應用不僅提高了農業生產效率，還降低了環境影響，促進了農業的可持續發展。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/>
          <p:nvPr/>
        </p:nvSpPr>
        <p:spPr>
          <a:xfrm>
            <a:off x="777240" y="610672"/>
            <a:ext cx="5552361" cy="6938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87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350"/>
              <a:buFont typeface="Arial"/>
              <a:buNone/>
            </a:pPr>
            <a:r>
              <a:rPr b="1" i="0" lang="en-US" sz="43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新品種開發與優化</a:t>
            </a:r>
            <a:endParaRPr b="0" i="0" sz="4350" u="none" cap="none" strike="noStrike"/>
          </a:p>
        </p:txBody>
      </p:sp>
      <p:pic>
        <p:nvPicPr>
          <p:cNvPr descr="preencoded.png" id="151" name="Google Shape;1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7395" y="1748671"/>
            <a:ext cx="2157413" cy="1279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2" name="Google Shape;15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9891" y="2351842"/>
            <a:ext cx="312301" cy="39040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/>
          <p:nvPr/>
        </p:nvSpPr>
        <p:spPr>
          <a:xfrm>
            <a:off x="5346859" y="1970723"/>
            <a:ext cx="2776180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50"/>
              <a:buFont typeface="Arial"/>
              <a:buNone/>
            </a:pPr>
            <a:r>
              <a:rPr b="1" i="0" lang="en-US" sz="21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理想品種實現</a:t>
            </a:r>
            <a:endParaRPr b="0" i="0" sz="215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5346859" y="2451021"/>
            <a:ext cx="3550920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None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實現高產、抗病、耐儲存的理想作物</a:t>
            </a:r>
            <a:endParaRPr b="0" i="0" sz="1700" u="none" cap="none" strike="noStrike"/>
          </a:p>
        </p:txBody>
      </p:sp>
      <p:sp>
        <p:nvSpPr>
          <p:cNvPr id="155" name="Google Shape;155;p17"/>
          <p:cNvSpPr/>
          <p:nvPr/>
        </p:nvSpPr>
        <p:spPr>
          <a:xfrm>
            <a:off x="5180290" y="3040856"/>
            <a:ext cx="8617387" cy="15240"/>
          </a:xfrm>
          <a:prstGeom prst="roundRect">
            <a:avLst>
              <a:gd fmla="val 1311600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56" name="Google Shape;15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8688" y="3083838"/>
            <a:ext cx="4314944" cy="1279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57" name="Google Shape;157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9891" y="3528417"/>
            <a:ext cx="312301" cy="39040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/>
          <p:nvPr/>
        </p:nvSpPr>
        <p:spPr>
          <a:xfrm>
            <a:off x="6425684" y="3305889"/>
            <a:ext cx="2645093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50"/>
              <a:buFont typeface="Arial"/>
              <a:buNone/>
            </a:pPr>
            <a:r>
              <a:rPr b="1" i="0" lang="en-US" sz="21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虛擬測試與篩選</a:t>
            </a:r>
            <a:endParaRPr b="0" i="0" sz="2150" u="none" cap="none" strike="noStrike"/>
          </a:p>
        </p:txBody>
      </p:sp>
      <p:sp>
        <p:nvSpPr>
          <p:cNvPr id="159" name="Google Shape;159;p17"/>
          <p:cNvSpPr/>
          <p:nvPr/>
        </p:nvSpPr>
        <p:spPr>
          <a:xfrm>
            <a:off x="6425684" y="3786188"/>
            <a:ext cx="2645093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None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AI模擬千萬種基因組合表現</a:t>
            </a:r>
            <a:endParaRPr b="0" i="0" sz="1700" u="none" cap="none" strike="noStrike"/>
          </a:p>
        </p:txBody>
      </p:sp>
      <p:sp>
        <p:nvSpPr>
          <p:cNvPr id="160" name="Google Shape;160;p17"/>
          <p:cNvSpPr/>
          <p:nvPr/>
        </p:nvSpPr>
        <p:spPr>
          <a:xfrm>
            <a:off x="6259116" y="4376023"/>
            <a:ext cx="7538561" cy="15240"/>
          </a:xfrm>
          <a:prstGeom prst="roundRect">
            <a:avLst>
              <a:gd fmla="val 1311600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61" name="Google Shape;161;p1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9863" y="4419005"/>
            <a:ext cx="6472476" cy="1279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2" name="Google Shape;162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89891" y="4863584"/>
            <a:ext cx="312301" cy="39040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/>
          <p:nvPr/>
        </p:nvSpPr>
        <p:spPr>
          <a:xfrm>
            <a:off x="7504390" y="4641056"/>
            <a:ext cx="2776180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50"/>
              <a:buFont typeface="Arial"/>
              <a:buNone/>
            </a:pPr>
            <a:r>
              <a:rPr b="1" i="0" lang="en-US" sz="21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資料收集與分析</a:t>
            </a:r>
            <a:endParaRPr b="0" i="0" sz="2150" u="none" cap="none" strike="noStrike"/>
          </a:p>
        </p:txBody>
      </p:sp>
      <p:sp>
        <p:nvSpPr>
          <p:cNvPr id="164" name="Google Shape;164;p17"/>
          <p:cNvSpPr/>
          <p:nvPr/>
        </p:nvSpPr>
        <p:spPr>
          <a:xfrm>
            <a:off x="7504390" y="5121354"/>
            <a:ext cx="3328988" cy="355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None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氣候、土壤、作物性能等數據整合</a:t>
            </a:r>
            <a:endParaRPr b="0" i="0" sz="1700" u="none" cap="none" strike="noStrike"/>
          </a:p>
        </p:txBody>
      </p:sp>
      <p:sp>
        <p:nvSpPr>
          <p:cNvPr id="165" name="Google Shape;165;p17"/>
          <p:cNvSpPr/>
          <p:nvPr/>
        </p:nvSpPr>
        <p:spPr>
          <a:xfrm>
            <a:off x="777240" y="5948482"/>
            <a:ext cx="13075920" cy="710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None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生成式AI通過模擬複雜的氣候條件、土壤特性和遺傳數據，能夠預測不同基因組合下作物的表現，從而加速新品種的開發過程。傳統育種方法可能需要10-15年時間才能開發出新品種，而借助生成式AI，這一過程可以縮短至3-5年。</a:t>
            </a:r>
            <a:endParaRPr b="0" i="0" sz="1700" u="none" cap="none" strike="noStrike"/>
          </a:p>
        </p:txBody>
      </p:sp>
      <p:sp>
        <p:nvSpPr>
          <p:cNvPr id="166" name="Google Shape;166;p17"/>
          <p:cNvSpPr/>
          <p:nvPr/>
        </p:nvSpPr>
        <p:spPr>
          <a:xfrm>
            <a:off x="777240" y="6908840"/>
            <a:ext cx="13075920" cy="710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None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例如，AI可以分析全球數千種小麥品種的基因組和表現數據，生成耐旱、高產的理想小麥模型，指導育種專家進行更有針對性的選育工作，大幅提高育種效率。這不僅可以應對氣候變化帶來的挑戰，還能滿足不斷增長的全球糧食需求。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657225" y="666869"/>
            <a:ext cx="5164098" cy="5869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27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650"/>
              <a:buFont typeface="Arial"/>
              <a:buNone/>
            </a:pPr>
            <a:r>
              <a:rPr b="1" i="0" lang="en-US" sz="36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農作物監測與病蟲害預警</a:t>
            </a:r>
            <a:endParaRPr b="0" i="0" sz="3650" u="none" cap="none" strike="noStrike"/>
          </a:p>
        </p:txBody>
      </p:sp>
      <p:sp>
        <p:nvSpPr>
          <p:cNvPr id="173" name="Google Shape;173;p18"/>
          <p:cNvSpPr/>
          <p:nvPr/>
        </p:nvSpPr>
        <p:spPr>
          <a:xfrm>
            <a:off x="657225" y="1629370"/>
            <a:ext cx="1664494" cy="1082040"/>
          </a:xfrm>
          <a:prstGeom prst="roundRect">
            <a:avLst>
              <a:gd fmla="val 15621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4" name="Google Shape;1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7432" y="2005370"/>
            <a:ext cx="264081" cy="33004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/>
          <p:nvPr/>
        </p:nvSpPr>
        <p:spPr>
          <a:xfrm>
            <a:off x="2509480" y="1817132"/>
            <a:ext cx="2347555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數據採集部署</a:t>
            </a:r>
            <a:endParaRPr b="0" i="0" sz="180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2509480" y="2223254"/>
            <a:ext cx="24394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多光譜相機、傳感器實時監測</a:t>
            </a:r>
            <a:endParaRPr b="0" i="0" sz="1450" u="none" cap="none" strike="noStrike"/>
          </a:p>
        </p:txBody>
      </p:sp>
      <p:sp>
        <p:nvSpPr>
          <p:cNvPr id="177" name="Google Shape;177;p18"/>
          <p:cNvSpPr/>
          <p:nvPr/>
        </p:nvSpPr>
        <p:spPr>
          <a:xfrm>
            <a:off x="2415540" y="2701885"/>
            <a:ext cx="11463814" cy="11430"/>
          </a:xfrm>
          <a:prstGeom prst="roundRect">
            <a:avLst>
              <a:gd fmla="val 1478816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657225" y="2805232"/>
            <a:ext cx="3328988" cy="1082040"/>
          </a:xfrm>
          <a:prstGeom prst="roundRect">
            <a:avLst>
              <a:gd fmla="val 15621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9" name="Google Shape;17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9678" y="3181231"/>
            <a:ext cx="264081" cy="330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/>
          <p:nvPr/>
        </p:nvSpPr>
        <p:spPr>
          <a:xfrm>
            <a:off x="4173974" y="2992993"/>
            <a:ext cx="2347555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AI病蟲害識別</a:t>
            </a:r>
            <a:endParaRPr b="0" i="0" sz="1800" u="none" cap="none" strike="noStrike"/>
          </a:p>
        </p:txBody>
      </p:sp>
      <p:sp>
        <p:nvSpPr>
          <p:cNvPr id="181" name="Google Shape;181;p18"/>
          <p:cNvSpPr/>
          <p:nvPr/>
        </p:nvSpPr>
        <p:spPr>
          <a:xfrm>
            <a:off x="4173974" y="3399115"/>
            <a:ext cx="24394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早期發現異常跡象並識別威脅</a:t>
            </a:r>
            <a:endParaRPr b="0" i="0" sz="1450" u="none" cap="none" strike="noStrike"/>
          </a:p>
        </p:txBody>
      </p:sp>
      <p:sp>
        <p:nvSpPr>
          <p:cNvPr id="182" name="Google Shape;182;p18"/>
          <p:cNvSpPr/>
          <p:nvPr/>
        </p:nvSpPr>
        <p:spPr>
          <a:xfrm>
            <a:off x="4080034" y="3877747"/>
            <a:ext cx="9799320" cy="11430"/>
          </a:xfrm>
          <a:prstGeom prst="roundRect">
            <a:avLst>
              <a:gd fmla="val 1478816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657225" y="3981093"/>
            <a:ext cx="4993481" cy="1082040"/>
          </a:xfrm>
          <a:prstGeom prst="roundRect">
            <a:avLst>
              <a:gd fmla="val 15621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4" name="Google Shape;18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21925" y="4357092"/>
            <a:ext cx="264081" cy="33004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8"/>
          <p:cNvSpPr/>
          <p:nvPr/>
        </p:nvSpPr>
        <p:spPr>
          <a:xfrm>
            <a:off x="5838468" y="4168854"/>
            <a:ext cx="2347555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生成預警報告</a:t>
            </a:r>
            <a:endParaRPr b="0" i="0" sz="1800" u="none" cap="none" strike="noStrike"/>
          </a:p>
        </p:txBody>
      </p:sp>
      <p:sp>
        <p:nvSpPr>
          <p:cNvPr id="186" name="Google Shape;186;p18"/>
          <p:cNvSpPr/>
          <p:nvPr/>
        </p:nvSpPr>
        <p:spPr>
          <a:xfrm>
            <a:off x="5838468" y="4574977"/>
            <a:ext cx="2439472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提供精準用藥建議與風險評估</a:t>
            </a:r>
            <a:endParaRPr b="0" i="0" sz="1450" u="none" cap="none" strike="noStrike"/>
          </a:p>
        </p:txBody>
      </p:sp>
      <p:sp>
        <p:nvSpPr>
          <p:cNvPr id="187" name="Google Shape;187;p18"/>
          <p:cNvSpPr/>
          <p:nvPr/>
        </p:nvSpPr>
        <p:spPr>
          <a:xfrm>
            <a:off x="5744528" y="5053608"/>
            <a:ext cx="8134826" cy="11430"/>
          </a:xfrm>
          <a:prstGeom prst="roundRect">
            <a:avLst>
              <a:gd fmla="val 1478816" name="adj"/>
            </a:avLst>
          </a:prstGeom>
          <a:solidFill>
            <a:srgbClr val="B7D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657225" y="5156954"/>
            <a:ext cx="6657975" cy="1082040"/>
          </a:xfrm>
          <a:prstGeom prst="roundRect">
            <a:avLst>
              <a:gd fmla="val 15621" name="adj"/>
            </a:avLst>
          </a:prstGeom>
          <a:solidFill>
            <a:srgbClr val="D1EFE4"/>
          </a:solidFill>
          <a:ln cap="flat" cmpd="sng" w="9525">
            <a:solidFill>
              <a:srgbClr val="B7D5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9" name="Google Shape;18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54172" y="5532953"/>
            <a:ext cx="264081" cy="33004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8"/>
          <p:cNvSpPr/>
          <p:nvPr/>
        </p:nvSpPr>
        <p:spPr>
          <a:xfrm>
            <a:off x="7502962" y="5344716"/>
            <a:ext cx="2211586" cy="293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實施精準防治</a:t>
            </a:r>
            <a:endParaRPr b="0" i="0" sz="1800" u="none" cap="none" strike="noStrike"/>
          </a:p>
        </p:txBody>
      </p:sp>
      <p:sp>
        <p:nvSpPr>
          <p:cNvPr id="191" name="Google Shape;191;p18"/>
          <p:cNvSpPr/>
          <p:nvPr/>
        </p:nvSpPr>
        <p:spPr>
          <a:xfrm>
            <a:off x="7502962" y="5750838"/>
            <a:ext cx="2211586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降低藥物使用量達30-50%</a:t>
            </a:r>
            <a:endParaRPr b="0" i="0" sz="1450" u="none" cap="none" strike="noStrike"/>
          </a:p>
        </p:txBody>
      </p:sp>
      <p:sp>
        <p:nvSpPr>
          <p:cNvPr id="192" name="Google Shape;192;p18"/>
          <p:cNvSpPr/>
          <p:nvPr/>
        </p:nvSpPr>
        <p:spPr>
          <a:xfrm>
            <a:off x="657225" y="6450211"/>
            <a:ext cx="13315950" cy="6007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生成式AI結合物聯網傳感器和無人機監測系統，能夠實時分析農作物生長狀況，並生成詳細的健康報告。更重要的是，AI可以通過學習歷史數據和環境條件，提前7-14天預測潛在的病蟲害爆發風險，遠早於肉眼可見的症狀出現。</a:t>
            </a:r>
            <a:endParaRPr b="0" i="0" sz="1450" u="none" cap="none" strike="noStrike"/>
          </a:p>
        </p:txBody>
      </p:sp>
      <p:sp>
        <p:nvSpPr>
          <p:cNvPr id="193" name="Google Shape;193;p18"/>
          <p:cNvSpPr/>
          <p:nvPr/>
        </p:nvSpPr>
        <p:spPr>
          <a:xfrm>
            <a:off x="657225" y="7262217"/>
            <a:ext cx="13315950" cy="300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450"/>
              <a:buFont typeface="Geist"/>
              <a:buNone/>
            </a:pPr>
            <a:r>
              <a:rPr b="0" i="0" lang="en-US" sz="14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這種提前預警系統使農民能夠採取精準、針對性的防治措施，不僅大幅減少農藥使用量，降低環境污染，還能有效降低作物損失率，提高產量和品質。</a:t>
            </a:r>
            <a:endParaRPr b="0" i="0" sz="14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9" name="Google Shape;19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9498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9"/>
          <p:cNvSpPr/>
          <p:nvPr/>
        </p:nvSpPr>
        <p:spPr>
          <a:xfrm>
            <a:off x="718661" y="3131344"/>
            <a:ext cx="5133499" cy="6417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250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精準農業與資源優化</a:t>
            </a:r>
            <a:endParaRPr b="0" i="0" sz="4000" u="none" cap="none" strike="noStrike"/>
          </a:p>
        </p:txBody>
      </p:sp>
      <p:sp>
        <p:nvSpPr>
          <p:cNvPr id="201" name="Google Shape;201;p19"/>
          <p:cNvSpPr/>
          <p:nvPr/>
        </p:nvSpPr>
        <p:spPr>
          <a:xfrm>
            <a:off x="718661" y="4183618"/>
            <a:ext cx="4226600" cy="677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b="0" i="0" sz="5300" u="none" cap="none" strike="noStrike"/>
          </a:p>
        </p:txBody>
      </p:sp>
      <p:sp>
        <p:nvSpPr>
          <p:cNvPr id="202" name="Google Shape;202;p19"/>
          <p:cNvSpPr/>
          <p:nvPr/>
        </p:nvSpPr>
        <p:spPr>
          <a:xfrm>
            <a:off x="1548527" y="5117783"/>
            <a:ext cx="2566749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水資源節約</a:t>
            </a:r>
            <a:endParaRPr b="0" i="0" sz="2000" u="none" cap="none" strike="noStrike"/>
          </a:p>
        </p:txBody>
      </p:sp>
      <p:sp>
        <p:nvSpPr>
          <p:cNvPr id="203" name="Google Shape;203;p19"/>
          <p:cNvSpPr/>
          <p:nvPr/>
        </p:nvSpPr>
        <p:spPr>
          <a:xfrm>
            <a:off x="718661" y="5561767"/>
            <a:ext cx="4226600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智能灌溉系統與AI優化調度</a:t>
            </a:r>
            <a:endParaRPr b="0" i="0" sz="1600" u="none" cap="none" strike="noStrike"/>
          </a:p>
        </p:txBody>
      </p:sp>
      <p:sp>
        <p:nvSpPr>
          <p:cNvPr id="204" name="Google Shape;204;p19"/>
          <p:cNvSpPr/>
          <p:nvPr/>
        </p:nvSpPr>
        <p:spPr>
          <a:xfrm>
            <a:off x="5201841" y="4183618"/>
            <a:ext cx="4226600" cy="677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35%</a:t>
            </a:r>
            <a:endParaRPr b="0" i="0" sz="5300" u="none" cap="none" strike="noStrike"/>
          </a:p>
        </p:txBody>
      </p:sp>
      <p:sp>
        <p:nvSpPr>
          <p:cNvPr id="205" name="Google Shape;205;p19"/>
          <p:cNvSpPr/>
          <p:nvPr/>
        </p:nvSpPr>
        <p:spPr>
          <a:xfrm>
            <a:off x="6031706" y="5117783"/>
            <a:ext cx="2566749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肥料減少</a:t>
            </a:r>
            <a:endParaRPr b="0" i="0" sz="2000" u="none" cap="none" strike="noStrike"/>
          </a:p>
        </p:txBody>
      </p:sp>
      <p:sp>
        <p:nvSpPr>
          <p:cNvPr id="206" name="Google Shape;206;p19"/>
          <p:cNvSpPr/>
          <p:nvPr/>
        </p:nvSpPr>
        <p:spPr>
          <a:xfrm>
            <a:off x="5201841" y="5561767"/>
            <a:ext cx="4226600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精準施肥降低環境影響</a:t>
            </a:r>
            <a:endParaRPr b="0" i="0" sz="1600" u="none" cap="none" strike="noStrike"/>
          </a:p>
        </p:txBody>
      </p:sp>
      <p:sp>
        <p:nvSpPr>
          <p:cNvPr id="207" name="Google Shape;207;p19"/>
          <p:cNvSpPr/>
          <p:nvPr/>
        </p:nvSpPr>
        <p:spPr>
          <a:xfrm>
            <a:off x="9685020" y="4183618"/>
            <a:ext cx="4226600" cy="677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5300"/>
              <a:buFont typeface="Arial"/>
              <a:buNone/>
            </a:pPr>
            <a:r>
              <a:rPr b="1" i="0" lang="en-US" sz="53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25%</a:t>
            </a:r>
            <a:endParaRPr b="0" i="0" sz="5300" u="none" cap="none" strike="noStrike"/>
          </a:p>
        </p:txBody>
      </p:sp>
      <p:sp>
        <p:nvSpPr>
          <p:cNvPr id="208" name="Google Shape;208;p19"/>
          <p:cNvSpPr/>
          <p:nvPr/>
        </p:nvSpPr>
        <p:spPr>
          <a:xfrm>
            <a:off x="10514886" y="5117783"/>
            <a:ext cx="2566749" cy="320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產量增加</a:t>
            </a:r>
            <a:endParaRPr b="0" i="0" sz="2000" u="none" cap="none" strike="noStrike"/>
          </a:p>
        </p:txBody>
      </p:sp>
      <p:sp>
        <p:nvSpPr>
          <p:cNvPr id="209" name="Google Shape;209;p19"/>
          <p:cNvSpPr/>
          <p:nvPr/>
        </p:nvSpPr>
        <p:spPr>
          <a:xfrm>
            <a:off x="9685020" y="5561767"/>
            <a:ext cx="4226600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資源最佳分配提升生產效率</a:t>
            </a:r>
            <a:endParaRPr b="0" i="0" sz="1600" u="none" cap="none" strike="noStrike"/>
          </a:p>
        </p:txBody>
      </p:sp>
      <p:sp>
        <p:nvSpPr>
          <p:cNvPr id="210" name="Google Shape;210;p19"/>
          <p:cNvSpPr/>
          <p:nvPr/>
        </p:nvSpPr>
        <p:spPr>
          <a:xfrm>
            <a:off x="718661" y="6121360"/>
            <a:ext cx="1319307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生成式AI透過分析土壤水分、營養含量、天氣預報和作物生長階段等多維數據，能夠生成動態精準的灌溉和施肥方案。這些方案會根據每塊田地甚至每株植物的具體需求進行個性化調整，實現資源的最優分配。</a:t>
            </a:r>
            <a:endParaRPr b="0" i="0" sz="1600" u="none" cap="none" strike="noStrike"/>
          </a:p>
        </p:txBody>
      </p:sp>
      <p:sp>
        <p:nvSpPr>
          <p:cNvPr id="211" name="Google Shape;211;p19"/>
          <p:cNvSpPr/>
          <p:nvPr/>
        </p:nvSpPr>
        <p:spPr>
          <a:xfrm>
            <a:off x="718661" y="7009567"/>
            <a:ext cx="13193078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00"/>
              <a:buFont typeface="Geist"/>
              <a:buNone/>
            </a:pPr>
            <a:r>
              <a:rPr b="0" i="0" lang="en-US" sz="16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更重要的是，生成式AI可以整合來自不同地區農場的數據，學習最佳實踐，並將這些經驗應用到本地情境。例如，在中國北方乾旱地區的灌溉經驗，經過AI模型的調整和優化，可以應用到其他具有類似條件的地區，實現知識的高效轉移和應用。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7" name="Google Shape;2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76072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0"/>
          <p:cNvSpPr/>
          <p:nvPr/>
        </p:nvSpPr>
        <p:spPr>
          <a:xfrm>
            <a:off x="6087785" y="473273"/>
            <a:ext cx="4295894" cy="5369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3350"/>
              <a:buFont typeface="Arial"/>
              <a:buNone/>
            </a:pPr>
            <a:r>
              <a:rPr b="1" i="0" lang="en-US" sz="335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自動化與機器人技術</a:t>
            </a:r>
            <a:endParaRPr b="0" i="0" sz="3350" u="none" cap="none" strike="noStrike"/>
          </a:p>
        </p:txBody>
      </p:sp>
      <p:pic>
        <p:nvPicPr>
          <p:cNvPr descr="preencoded.png" id="219" name="Google Shape;21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7785" y="1267897"/>
            <a:ext cx="859155" cy="1367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0"/>
          <p:cNvSpPr/>
          <p:nvPr/>
        </p:nvSpPr>
        <p:spPr>
          <a:xfrm>
            <a:off x="7118747" y="1439704"/>
            <a:ext cx="2147888" cy="2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機器視覺感知</a:t>
            </a:r>
            <a:endParaRPr b="0" i="0" sz="1650" u="none" cap="none" strike="noStrike"/>
          </a:p>
        </p:txBody>
      </p:sp>
      <p:sp>
        <p:nvSpPr>
          <p:cNvPr id="221" name="Google Shape;221;p20"/>
          <p:cNvSpPr/>
          <p:nvPr/>
        </p:nvSpPr>
        <p:spPr>
          <a:xfrm>
            <a:off x="7118747" y="1811179"/>
            <a:ext cx="6910268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None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識別作物狀態、熟度和品質</a:t>
            </a:r>
            <a:endParaRPr b="0" i="0" sz="1350" u="none" cap="none" strike="noStrike"/>
          </a:p>
        </p:txBody>
      </p:sp>
      <p:sp>
        <p:nvSpPr>
          <p:cNvPr id="222" name="Google Shape;222;p20"/>
          <p:cNvSpPr/>
          <p:nvPr/>
        </p:nvSpPr>
        <p:spPr>
          <a:xfrm>
            <a:off x="7118747" y="2188964"/>
            <a:ext cx="6910268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None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準確率達到專業農民水平的95%以上</a:t>
            </a:r>
            <a:endParaRPr b="0" i="0" sz="1350" u="none" cap="none" strike="noStrike"/>
          </a:p>
        </p:txBody>
      </p:sp>
      <p:pic>
        <p:nvPicPr>
          <p:cNvPr descr="preencoded.png" id="223" name="Google Shape;22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87785" y="2635568"/>
            <a:ext cx="859155" cy="1367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/>
          <p:nvPr/>
        </p:nvSpPr>
        <p:spPr>
          <a:xfrm>
            <a:off x="7118747" y="2807375"/>
            <a:ext cx="2147888" cy="2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AI決策系統</a:t>
            </a:r>
            <a:endParaRPr b="0" i="0" sz="1650" u="none" cap="none" strike="noStrike"/>
          </a:p>
        </p:txBody>
      </p:sp>
      <p:sp>
        <p:nvSpPr>
          <p:cNvPr id="225" name="Google Shape;225;p20"/>
          <p:cNvSpPr/>
          <p:nvPr/>
        </p:nvSpPr>
        <p:spPr>
          <a:xfrm>
            <a:off x="7118747" y="3178850"/>
            <a:ext cx="6910268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None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根據視覺輸入生成最佳操作指令</a:t>
            </a:r>
            <a:endParaRPr b="0" i="0" sz="1350" u="none" cap="none" strike="noStrike"/>
          </a:p>
        </p:txBody>
      </p:sp>
      <p:sp>
        <p:nvSpPr>
          <p:cNvPr id="226" name="Google Shape;226;p20"/>
          <p:cNvSpPr/>
          <p:nvPr/>
        </p:nvSpPr>
        <p:spPr>
          <a:xfrm>
            <a:off x="7118747" y="3556635"/>
            <a:ext cx="6910268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None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能夠處理複雜多變的農田環境</a:t>
            </a:r>
            <a:endParaRPr b="0" i="0" sz="1350" u="none" cap="none" strike="noStrike"/>
          </a:p>
        </p:txBody>
      </p:sp>
      <p:pic>
        <p:nvPicPr>
          <p:cNvPr descr="preencoded.png" id="227" name="Google Shape;22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7785" y="4003238"/>
            <a:ext cx="859155" cy="136767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0"/>
          <p:cNvSpPr/>
          <p:nvPr/>
        </p:nvSpPr>
        <p:spPr>
          <a:xfrm>
            <a:off x="7118747" y="4175046"/>
            <a:ext cx="2147888" cy="2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精準執行操作</a:t>
            </a:r>
            <a:endParaRPr b="0" i="0" sz="1650" u="none" cap="none" strike="noStrike"/>
          </a:p>
        </p:txBody>
      </p:sp>
      <p:sp>
        <p:nvSpPr>
          <p:cNvPr id="229" name="Google Shape;229;p20"/>
          <p:cNvSpPr/>
          <p:nvPr/>
        </p:nvSpPr>
        <p:spPr>
          <a:xfrm>
            <a:off x="7118747" y="4546521"/>
            <a:ext cx="6910268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None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採摘、除草、播種等精細農事活動</a:t>
            </a:r>
            <a:endParaRPr b="0" i="0" sz="1350" u="none" cap="none" strike="noStrike"/>
          </a:p>
        </p:txBody>
      </p:sp>
      <p:sp>
        <p:nvSpPr>
          <p:cNvPr id="230" name="Google Shape;230;p20"/>
          <p:cNvSpPr/>
          <p:nvPr/>
        </p:nvSpPr>
        <p:spPr>
          <a:xfrm>
            <a:off x="7118747" y="4924306"/>
            <a:ext cx="6910268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None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減少人工干預，實現全天候作業</a:t>
            </a:r>
            <a:endParaRPr b="0" i="0" sz="1350" u="none" cap="none" strike="noStrike"/>
          </a:p>
        </p:txBody>
      </p:sp>
      <p:pic>
        <p:nvPicPr>
          <p:cNvPr descr="preencoded.png" id="231" name="Google Shape;231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7785" y="5370909"/>
            <a:ext cx="859155" cy="136767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/>
          <p:nvPr/>
        </p:nvSpPr>
        <p:spPr>
          <a:xfrm>
            <a:off x="7118747" y="5542717"/>
            <a:ext cx="2147888" cy="2684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650"/>
              <a:buFont typeface="Arial"/>
              <a:buNone/>
            </a:pPr>
            <a:r>
              <a:rPr b="1" i="0" lang="en-US" sz="16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持續學習改進</a:t>
            </a:r>
            <a:endParaRPr b="0" i="0" sz="1650" u="none" cap="none" strike="noStrike"/>
          </a:p>
        </p:txBody>
      </p:sp>
      <p:sp>
        <p:nvSpPr>
          <p:cNvPr id="233" name="Google Shape;233;p20"/>
          <p:cNvSpPr/>
          <p:nvPr/>
        </p:nvSpPr>
        <p:spPr>
          <a:xfrm>
            <a:off x="7118747" y="5914192"/>
            <a:ext cx="6910268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None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從操作數據中不斷優化算法和執行效率</a:t>
            </a:r>
            <a:endParaRPr b="0" i="0" sz="1350" u="none" cap="none" strike="noStrike"/>
          </a:p>
        </p:txBody>
      </p:sp>
      <p:sp>
        <p:nvSpPr>
          <p:cNvPr id="234" name="Google Shape;234;p20"/>
          <p:cNvSpPr/>
          <p:nvPr/>
        </p:nvSpPr>
        <p:spPr>
          <a:xfrm>
            <a:off x="7118747" y="6291977"/>
            <a:ext cx="6910268" cy="274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None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形成良性循環的智能農業生態系統</a:t>
            </a:r>
            <a:endParaRPr b="0" i="0" sz="1350" u="none" cap="none" strike="noStrike"/>
          </a:p>
        </p:txBody>
      </p:sp>
      <p:sp>
        <p:nvSpPr>
          <p:cNvPr id="235" name="Google Shape;235;p20"/>
          <p:cNvSpPr/>
          <p:nvPr/>
        </p:nvSpPr>
        <p:spPr>
          <a:xfrm>
            <a:off x="6087785" y="6931819"/>
            <a:ext cx="7941231" cy="824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259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350"/>
              <a:buFont typeface="Geist"/>
              <a:buNone/>
            </a:pPr>
            <a:r>
              <a:rPr b="0" i="0" lang="en-US" sz="135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生成式AI驅動的農業機器人正在徹底改變農場勞動方式，從傳統的人力密集型轉向技術密集型。這些機器人不僅能夠24小時不間斷工作，還能夠以極高的精度完成複雜的農事操作，如選擇性採摘、精準除草和按需施肥等。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/>
          <p:nvPr/>
        </p:nvSpPr>
        <p:spPr>
          <a:xfrm>
            <a:off x="768906" y="604123"/>
            <a:ext cx="5492591" cy="686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6747"/>
              </a:buClr>
              <a:buSzPts val="4300"/>
              <a:buFont typeface="Arial"/>
              <a:buNone/>
            </a:pPr>
            <a:r>
              <a:rPr b="1" i="0" lang="en-US" sz="4300" u="none" cap="none" strike="noStrike">
                <a:solidFill>
                  <a:srgbClr val="006747"/>
                </a:solidFill>
                <a:latin typeface="Arial"/>
                <a:ea typeface="Arial"/>
                <a:cs typeface="Arial"/>
                <a:sym typeface="Arial"/>
              </a:rPr>
              <a:t>成功案例與產業效益</a:t>
            </a:r>
            <a:endParaRPr b="0" i="0" sz="4300" u="none" cap="none" strike="noStrike"/>
          </a:p>
        </p:txBody>
      </p:sp>
      <p:pic>
        <p:nvPicPr>
          <p:cNvPr descr="preencoded.png" id="242" name="Google Shape;24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906" y="1729978"/>
            <a:ext cx="4181118" cy="258401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/>
          <p:nvPr/>
        </p:nvSpPr>
        <p:spPr>
          <a:xfrm>
            <a:off x="768906" y="4533662"/>
            <a:ext cx="2746296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50"/>
              <a:buFont typeface="Arial"/>
              <a:buNone/>
            </a:pPr>
            <a:r>
              <a:rPr b="1" i="0" lang="en-US" sz="21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荷蘭智慧溫室案例</a:t>
            </a:r>
            <a:endParaRPr b="0" i="0" sz="2150" u="none" cap="none" strike="noStrike"/>
          </a:p>
        </p:txBody>
      </p:sp>
      <p:sp>
        <p:nvSpPr>
          <p:cNvPr id="244" name="Google Shape;244;p21"/>
          <p:cNvSpPr/>
          <p:nvPr/>
        </p:nvSpPr>
        <p:spPr>
          <a:xfrm>
            <a:off x="768906" y="5008721"/>
            <a:ext cx="4181118" cy="1757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None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運用生成式AI控制的智能溫室系統，優化光照、溫度、濕度和二氧化碳水平，使番茄產量提高35%，同時減少能源消耗20%。AI系統不斷學習植物生長反應，生成最佳環境參數組合。</a:t>
            </a:r>
            <a:endParaRPr b="0" i="0" sz="1700" u="none" cap="none" strike="noStrike"/>
          </a:p>
        </p:txBody>
      </p:sp>
      <p:pic>
        <p:nvPicPr>
          <p:cNvPr descr="preencoded.png" id="245" name="Google Shape;24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4582" y="1729978"/>
            <a:ext cx="4181118" cy="258401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/>
          <p:nvPr/>
        </p:nvSpPr>
        <p:spPr>
          <a:xfrm>
            <a:off x="5224582" y="4533662"/>
            <a:ext cx="2746296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50"/>
              <a:buFont typeface="Arial"/>
              <a:buNone/>
            </a:pPr>
            <a:r>
              <a:rPr b="1" i="0" lang="en-US" sz="21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日本精準農業示範田</a:t>
            </a:r>
            <a:endParaRPr b="0" i="0" sz="2150" u="none" cap="none" strike="noStrike"/>
          </a:p>
        </p:txBody>
      </p:sp>
      <p:sp>
        <p:nvSpPr>
          <p:cNvPr id="247" name="Google Shape;247;p21"/>
          <p:cNvSpPr/>
          <p:nvPr/>
        </p:nvSpPr>
        <p:spPr>
          <a:xfrm>
            <a:off x="5224582" y="5008721"/>
            <a:ext cx="4181118" cy="1405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None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結合衛星數據和地面傳感器，AI系統生成病蟲害風險地圖，實現精準防治，農藥使用量減少了47%，農產品品質顯著提升，獲得有機認證溢價。</a:t>
            </a:r>
            <a:endParaRPr b="0" i="0" sz="1700" u="none" cap="none" strike="noStrike"/>
          </a:p>
        </p:txBody>
      </p:sp>
      <p:pic>
        <p:nvPicPr>
          <p:cNvPr descr="preencoded.png" id="248" name="Google Shape;24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680258" y="1729978"/>
            <a:ext cx="4181118" cy="258401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1"/>
          <p:cNvSpPr/>
          <p:nvPr/>
        </p:nvSpPr>
        <p:spPr>
          <a:xfrm>
            <a:off x="9680258" y="4533662"/>
            <a:ext cx="2746296" cy="3432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2150"/>
              <a:buFont typeface="Arial"/>
              <a:buNone/>
            </a:pPr>
            <a:r>
              <a:rPr b="1" i="0" lang="en-US" sz="2150" u="none" cap="none" strike="noStrike">
                <a:solidFill>
                  <a:srgbClr val="4B4A4A"/>
                </a:solidFill>
                <a:latin typeface="Arial"/>
                <a:ea typeface="Arial"/>
                <a:cs typeface="Arial"/>
                <a:sym typeface="Arial"/>
              </a:rPr>
              <a:t>美國大型農場管理優化</a:t>
            </a:r>
            <a:endParaRPr b="0" i="0" sz="2150" u="none" cap="none" strike="noStrike"/>
          </a:p>
        </p:txBody>
      </p:sp>
      <p:sp>
        <p:nvSpPr>
          <p:cNvPr id="250" name="Google Shape;250;p21"/>
          <p:cNvSpPr/>
          <p:nvPr/>
        </p:nvSpPr>
        <p:spPr>
          <a:xfrm>
            <a:off x="9680258" y="5008721"/>
            <a:ext cx="4181118" cy="1405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None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採用AI驅動的個性化灌溉和施肥系統，根據土壤條件和作物需求自動調整用水和肥料，水資源使用減少38%，產量提高15%，同時勞動力需求降低了50%。</a:t>
            </a:r>
            <a:endParaRPr b="0" i="0" sz="1700" u="none" cap="none" strike="noStrike"/>
          </a:p>
        </p:txBody>
      </p:sp>
      <p:sp>
        <p:nvSpPr>
          <p:cNvPr id="251" name="Google Shape;251;p21"/>
          <p:cNvSpPr/>
          <p:nvPr/>
        </p:nvSpPr>
        <p:spPr>
          <a:xfrm>
            <a:off x="768906" y="7013138"/>
            <a:ext cx="13092589" cy="702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764"/>
              </a:lnSpc>
              <a:spcBef>
                <a:spcPts val="0"/>
              </a:spcBef>
              <a:spcAft>
                <a:spcPts val="0"/>
              </a:spcAft>
              <a:buClr>
                <a:srgbClr val="4B4A4A"/>
              </a:buClr>
              <a:buSzPts val="1700"/>
              <a:buFont typeface="Geist"/>
              <a:buNone/>
            </a:pPr>
            <a:r>
              <a:rPr b="0" i="0" lang="en-US" sz="1700" u="none" cap="none" strike="noStrike">
                <a:solidFill>
                  <a:srgbClr val="4B4A4A"/>
                </a:solidFill>
                <a:latin typeface="Geist"/>
                <a:ea typeface="Geist"/>
                <a:cs typeface="Geist"/>
                <a:sym typeface="Geist"/>
              </a:rPr>
              <a:t>這些成功案例展示了生成式AI在不同農業系統中的巨大潛力。從小型精準農業到大規模機械化農場，AI技術都能帶來顯著的效益提升。根據全球農業研究機構的數據，智慧農業技術平均可以提高生產效率25-40%，同時減少環境影響30-50%。</a:t>
            </a:r>
            <a:endParaRPr b="0" i="0" sz="17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